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66" r:id="rId5"/>
    <p:sldId id="308" r:id="rId6"/>
    <p:sldId id="309" r:id="rId7"/>
    <p:sldId id="310" r:id="rId8"/>
    <p:sldId id="311" r:id="rId9"/>
    <p:sldId id="312" r:id="rId10"/>
    <p:sldId id="313" r:id="rId11"/>
    <p:sldId id="317" r:id="rId12"/>
    <p:sldId id="314" r:id="rId13"/>
    <p:sldId id="316" r:id="rId14"/>
    <p:sldId id="315" r:id="rId15"/>
    <p:sldId id="31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1A66772-F185-4D58-B8BB-E9370D7A7A2B}"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B6056BFB-47D7-4C5F-BA11-2CB63C56A52D}" type="pres">
      <dgm:prSet presAssocID="{01A66772-F185-4D58-B8BB-E9370D7A7A2B}" presName="root" presStyleCnt="0">
        <dgm:presLayoutVars>
          <dgm:dir/>
          <dgm:resizeHandles val="exact"/>
        </dgm:presLayoutVars>
      </dgm:prSet>
      <dgm:spPr/>
    </dgm:pt>
  </dgm:ptLst>
  <dgm:cxnLst>
    <dgm:cxn modelId="{EC450542-0ED9-4BD6-9E85-5709B80794C5}" type="presOf" srcId="{01A66772-F185-4D58-B8BB-E9370D7A7A2B}" destId="{B6056BFB-47D7-4C5F-BA11-2CB63C56A52D}" srcOrd="0" destOrd="0" presId="urn:microsoft.com/office/officeart/2018/5/layout/IconLeaf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g>
</file>

<file path=ppt/media/image5.jpg>
</file>

<file path=ppt/media/image6.png>
</file>

<file path=ppt/media/image7.jp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2/8/2022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8729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2/8/2022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8980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2/8/2022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23314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2/8/2022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76118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2/8/2022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02808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2/8/2022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1771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2/8/2022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7016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2/8/2022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013020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2/8/2022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8826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2/8/2022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60147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6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microsoft.com/office/2007/relationships/media" Target="../media/media1.mp4"/><Relationship Id="rId7" Type="http://schemas.openxmlformats.org/officeDocument/2006/relationships/diagramQuickStyle" Target="../diagrams/quickStyle1.xml"/><Relationship Id="rId2" Type="http://schemas.openxmlformats.org/officeDocument/2006/relationships/video" Target="NULL" TargetMode="External"/><Relationship Id="rId1" Type="http://schemas.openxmlformats.org/officeDocument/2006/relationships/themeOverride" Target="../theme/themeOverride2.xm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slideLayout" Target="../slideLayouts/slideLayout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452A527-3631-41ED-858D-3777A7D14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Speak Pro"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6730000" y="639097"/>
            <a:ext cx="4813072" cy="3494791"/>
          </a:xfrm>
        </p:spPr>
        <p:txBody>
          <a:bodyPr>
            <a:normAutofit/>
          </a:bodyPr>
          <a:lstStyle/>
          <a:p>
            <a:r>
              <a:rPr lang="en-US" sz="4400" dirty="0"/>
              <a:t>Facial Recognition</a:t>
            </a:r>
          </a:p>
        </p:txBody>
      </p:sp>
      <p:pic>
        <p:nvPicPr>
          <p:cNvPr id="6" name="Picture 5">
            <a:extLst>
              <a:ext uri="{FF2B5EF4-FFF2-40B4-BE49-F238E27FC236}">
                <a16:creationId xmlns:a16="http://schemas.microsoft.com/office/drawing/2014/main" id="{8940CBE3-3F91-419A-A649-32AB388ECA8B}"/>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 y="10"/>
            <a:ext cx="6096000" cy="6857990"/>
          </a:xfrm>
          <a:prstGeom prst="rect">
            <a:avLst/>
          </a:prstGeom>
        </p:spPr>
      </p:pic>
      <p:cxnSp>
        <p:nvCxnSpPr>
          <p:cNvPr id="26" name="Straight Connector 25">
            <a:extLst>
              <a:ext uri="{FF2B5EF4-FFF2-40B4-BE49-F238E27FC236}">
                <a16:creationId xmlns:a16="http://schemas.microsoft.com/office/drawing/2014/main" id="{D28A9C89-B313-458F-9C85-515930A51A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59158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3F0A2-4024-4F00-A020-16B510673776}"/>
              </a:ext>
            </a:extLst>
          </p:cNvPr>
          <p:cNvSpPr>
            <a:spLocks noGrp="1"/>
          </p:cNvSpPr>
          <p:nvPr>
            <p:ph type="title"/>
          </p:nvPr>
        </p:nvSpPr>
        <p:spPr>
          <a:xfrm>
            <a:off x="1097280" y="295568"/>
            <a:ext cx="10058400" cy="1450757"/>
          </a:xfrm>
        </p:spPr>
        <p:txBody>
          <a:bodyPr>
            <a:normAutofit/>
          </a:bodyPr>
          <a:lstStyle/>
          <a:p>
            <a:r>
              <a:rPr lang="en-IN" dirty="0"/>
              <a:t>How is the data provided as input to a Siamese network</a:t>
            </a:r>
          </a:p>
        </p:txBody>
      </p:sp>
      <p:pic>
        <p:nvPicPr>
          <p:cNvPr id="6" name="Content Placeholder 5">
            <a:extLst>
              <a:ext uri="{FF2B5EF4-FFF2-40B4-BE49-F238E27FC236}">
                <a16:creationId xmlns:a16="http://schemas.microsoft.com/office/drawing/2014/main" id="{7232A9CE-9D15-4E34-AC17-D00CAB501026}"/>
              </a:ext>
            </a:extLst>
          </p:cNvPr>
          <p:cNvPicPr>
            <a:picLocks noGrp="1" noChangeAspect="1"/>
          </p:cNvPicPr>
          <p:nvPr>
            <p:ph idx="1"/>
          </p:nvPr>
        </p:nvPicPr>
        <p:blipFill>
          <a:blip r:embed="rId2"/>
          <a:stretch>
            <a:fillRect/>
          </a:stretch>
        </p:blipFill>
        <p:spPr>
          <a:xfrm>
            <a:off x="3527416" y="2108200"/>
            <a:ext cx="5197493" cy="3760788"/>
          </a:xfrm>
        </p:spPr>
      </p:pic>
      <p:sp>
        <p:nvSpPr>
          <p:cNvPr id="7" name="TextBox 6">
            <a:extLst>
              <a:ext uri="{FF2B5EF4-FFF2-40B4-BE49-F238E27FC236}">
                <a16:creationId xmlns:a16="http://schemas.microsoft.com/office/drawing/2014/main" id="{5DD940CD-FCCF-4FB8-8AD9-BAD5029D6AA7}"/>
              </a:ext>
            </a:extLst>
          </p:cNvPr>
          <p:cNvSpPr txBox="1"/>
          <p:nvPr/>
        </p:nvSpPr>
        <p:spPr>
          <a:xfrm>
            <a:off x="1097280" y="3065929"/>
            <a:ext cx="1670394" cy="369332"/>
          </a:xfrm>
          <a:prstGeom prst="rect">
            <a:avLst/>
          </a:prstGeom>
          <a:noFill/>
        </p:spPr>
        <p:txBody>
          <a:bodyPr wrap="none" rtlCol="0">
            <a:spAutoFit/>
          </a:bodyPr>
          <a:lstStyle/>
          <a:p>
            <a:r>
              <a:rPr lang="en-IN" dirty="0"/>
              <a:t>Positive Sample:</a:t>
            </a:r>
          </a:p>
        </p:txBody>
      </p:sp>
      <p:sp>
        <p:nvSpPr>
          <p:cNvPr id="8" name="TextBox 7">
            <a:extLst>
              <a:ext uri="{FF2B5EF4-FFF2-40B4-BE49-F238E27FC236}">
                <a16:creationId xmlns:a16="http://schemas.microsoft.com/office/drawing/2014/main" id="{60615562-DFA3-4DC6-918A-73CF3EE4091A}"/>
              </a:ext>
            </a:extLst>
          </p:cNvPr>
          <p:cNvSpPr txBox="1"/>
          <p:nvPr/>
        </p:nvSpPr>
        <p:spPr>
          <a:xfrm>
            <a:off x="1097280" y="4742344"/>
            <a:ext cx="1773242" cy="369332"/>
          </a:xfrm>
          <a:prstGeom prst="rect">
            <a:avLst/>
          </a:prstGeom>
          <a:noFill/>
        </p:spPr>
        <p:txBody>
          <a:bodyPr wrap="none" rtlCol="0">
            <a:spAutoFit/>
          </a:bodyPr>
          <a:lstStyle/>
          <a:p>
            <a:r>
              <a:rPr lang="en-IN" dirty="0"/>
              <a:t>Negative Sample:</a:t>
            </a:r>
          </a:p>
        </p:txBody>
      </p:sp>
    </p:spTree>
    <p:extLst>
      <p:ext uri="{BB962C8B-B14F-4D97-AF65-F5344CB8AC3E}">
        <p14:creationId xmlns:p14="http://schemas.microsoft.com/office/powerpoint/2010/main" val="874329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9B696-D406-49BF-BE0C-5B4F8FB82A88}"/>
              </a:ext>
            </a:extLst>
          </p:cNvPr>
          <p:cNvSpPr>
            <a:spLocks noGrp="1"/>
          </p:cNvSpPr>
          <p:nvPr>
            <p:ph type="title"/>
          </p:nvPr>
        </p:nvSpPr>
        <p:spPr/>
        <p:txBody>
          <a:bodyPr/>
          <a:lstStyle/>
          <a:p>
            <a:r>
              <a:rPr lang="en-IN" dirty="0"/>
              <a:t>Siamese model architecture</a:t>
            </a:r>
          </a:p>
        </p:txBody>
      </p:sp>
      <p:pic>
        <p:nvPicPr>
          <p:cNvPr id="1026" name="Picture 2" descr="Siamese Networks: Algorithm, Applications And PyTorch Implementation | by  Branislav Holländer | Becoming Human: Artificial Intelligence Magazine">
            <a:extLst>
              <a:ext uri="{FF2B5EF4-FFF2-40B4-BE49-F238E27FC236}">
                <a16:creationId xmlns:a16="http://schemas.microsoft.com/office/drawing/2014/main" id="{2CBE099D-9C36-463B-8B20-23C7EDC8350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76584" y="2108200"/>
            <a:ext cx="5499158" cy="37607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8722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60E16-26F8-4DEF-958E-7FCEB82CE61D}"/>
              </a:ext>
            </a:extLst>
          </p:cNvPr>
          <p:cNvSpPr>
            <a:spLocks noGrp="1"/>
          </p:cNvSpPr>
          <p:nvPr>
            <p:ph type="title"/>
          </p:nvPr>
        </p:nvSpPr>
        <p:spPr/>
        <p:txBody>
          <a:bodyPr/>
          <a:lstStyle/>
          <a:p>
            <a:r>
              <a:rPr lang="en-IN"/>
              <a:t>Link</a:t>
            </a:r>
          </a:p>
        </p:txBody>
      </p:sp>
      <p:sp>
        <p:nvSpPr>
          <p:cNvPr id="3" name="Content Placeholder 2">
            <a:extLst>
              <a:ext uri="{FF2B5EF4-FFF2-40B4-BE49-F238E27FC236}">
                <a16:creationId xmlns:a16="http://schemas.microsoft.com/office/drawing/2014/main" id="{268BABD6-F67A-435D-AEEC-798262D6F4D3}"/>
              </a:ext>
            </a:extLst>
          </p:cNvPr>
          <p:cNvSpPr>
            <a:spLocks noGrp="1"/>
          </p:cNvSpPr>
          <p:nvPr>
            <p:ph idx="1"/>
          </p:nvPr>
        </p:nvSpPr>
        <p:spPr/>
        <p:txBody>
          <a:bodyPr/>
          <a:lstStyle/>
          <a:p>
            <a:endParaRPr lang="en-IN" dirty="0"/>
          </a:p>
          <a:p>
            <a:endParaRPr lang="en-IN" dirty="0"/>
          </a:p>
          <a:p>
            <a:r>
              <a:rPr lang="en-IN"/>
              <a:t>https</a:t>
            </a:r>
            <a:r>
              <a:rPr lang="en-IN" dirty="0"/>
              <a:t>://colab.research.google.com/drive/12NxBgOo5pMKdBrOKYShO8xlWOX9WmO0c?usp=sharing#scrollTo=qLff6MddNiFs</a:t>
            </a:r>
          </a:p>
        </p:txBody>
      </p:sp>
    </p:spTree>
    <p:extLst>
      <p:ext uri="{BB962C8B-B14F-4D97-AF65-F5344CB8AC3E}">
        <p14:creationId xmlns:p14="http://schemas.microsoft.com/office/powerpoint/2010/main" val="3562527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F5C-50EC-416A-AE8C-6F6BB4225673}"/>
              </a:ext>
            </a:extLst>
          </p:cNvPr>
          <p:cNvSpPr>
            <a:spLocks noGrp="1"/>
          </p:cNvSpPr>
          <p:nvPr>
            <p:ph type="title"/>
          </p:nvPr>
        </p:nvSpPr>
        <p:spPr>
          <a:xfrm>
            <a:off x="1097280" y="286603"/>
            <a:ext cx="10058400" cy="1450757"/>
          </a:xfrm>
        </p:spPr>
        <p:txBody>
          <a:bodyPr>
            <a:normAutofit/>
          </a:bodyPr>
          <a:lstStyle/>
          <a:p>
            <a:r>
              <a:rPr lang="en-US" sz="3200" dirty="0"/>
              <a:t>An application of facial recognition from the movie spiderman </a:t>
            </a:r>
          </a:p>
        </p:txBody>
      </p:sp>
      <p:graphicFrame>
        <p:nvGraphicFramePr>
          <p:cNvPr id="4" name="Content Placeholder 2" descr="SmartArt graphic">
            <a:extLst>
              <a:ext uri="{FF2B5EF4-FFF2-40B4-BE49-F238E27FC236}">
                <a16:creationId xmlns:a16="http://schemas.microsoft.com/office/drawing/2014/main" id="{59F5A1AC-D08D-42AE-B94A-1CAFB517D846}"/>
              </a:ext>
            </a:extLst>
          </p:cNvPr>
          <p:cNvGraphicFramePr>
            <a:graphicFrameLocks noGrp="1"/>
          </p:cNvGraphicFramePr>
          <p:nvPr>
            <p:ph idx="1"/>
            <p:extLst>
              <p:ext uri="{D42A27DB-BD31-4B8C-83A1-F6EECF244321}">
                <p14:modId xmlns:p14="http://schemas.microsoft.com/office/powerpoint/2010/main" val="3505990366"/>
              </p:ext>
            </p:extLst>
          </p:nvPr>
        </p:nvGraphicFramePr>
        <p:xfrm>
          <a:off x="1096963" y="2098515"/>
          <a:ext cx="10058400" cy="378608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Screen Recording 2">
            <a:hlinkClick r:id="" action="ppaction://media"/>
            <a:extLst>
              <a:ext uri="{FF2B5EF4-FFF2-40B4-BE49-F238E27FC236}">
                <a16:creationId xmlns:a16="http://schemas.microsoft.com/office/drawing/2014/main" id="{1F07C991-6CF0-4045-A135-CA9A64075677}"/>
              </a:ext>
            </a:extLst>
          </p:cNvPr>
          <p:cNvPicPr>
            <a:picLocks noChangeAspect="1"/>
          </p:cNvPicPr>
          <p:nvPr>
            <a:videoFile r:link="rId2"/>
            <p:extLst>
              <p:ext uri="{DAA4B4D4-6D71-4841-9C94-3DE7FCFB9230}">
                <p14:media xmlns:p14="http://schemas.microsoft.com/office/powerpoint/2010/main" r:embed="rId3">
                  <p14:trim st="21218" end="8656.7"/>
                </p14:media>
              </p:ext>
            </p:extLst>
          </p:nvPr>
        </p:nvPicPr>
        <p:blipFill>
          <a:blip r:embed="rId10"/>
          <a:stretch>
            <a:fillRect/>
          </a:stretch>
        </p:blipFill>
        <p:spPr>
          <a:xfrm>
            <a:off x="1943100" y="2246892"/>
            <a:ext cx="8366125" cy="3489325"/>
          </a:xfrm>
          <a:prstGeom prst="rect">
            <a:avLst/>
          </a:prstGeom>
        </p:spPr>
      </p:pic>
    </p:spTree>
    <p:extLst>
      <p:ext uri="{BB962C8B-B14F-4D97-AF65-F5344CB8AC3E}">
        <p14:creationId xmlns:p14="http://schemas.microsoft.com/office/powerpoint/2010/main" val="265522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0FE25-9808-423B-801B-7C6B5CBD51B8}"/>
              </a:ext>
            </a:extLst>
          </p:cNvPr>
          <p:cNvSpPr>
            <a:spLocks noGrp="1"/>
          </p:cNvSpPr>
          <p:nvPr>
            <p:ph type="title"/>
          </p:nvPr>
        </p:nvSpPr>
        <p:spPr/>
        <p:txBody>
          <a:bodyPr/>
          <a:lstStyle/>
          <a:p>
            <a:r>
              <a:rPr lang="en-IN" dirty="0"/>
              <a:t>Proposed Approach</a:t>
            </a:r>
          </a:p>
        </p:txBody>
      </p:sp>
      <p:sp>
        <p:nvSpPr>
          <p:cNvPr id="3" name="Content Placeholder 2">
            <a:extLst>
              <a:ext uri="{FF2B5EF4-FFF2-40B4-BE49-F238E27FC236}">
                <a16:creationId xmlns:a16="http://schemas.microsoft.com/office/drawing/2014/main" id="{AD4DD124-B938-4322-9A12-4528F5FA561D}"/>
              </a:ext>
            </a:extLst>
          </p:cNvPr>
          <p:cNvSpPr>
            <a:spLocks noGrp="1"/>
          </p:cNvSpPr>
          <p:nvPr>
            <p:ph idx="1"/>
          </p:nvPr>
        </p:nvSpPr>
        <p:spPr/>
        <p:txBody>
          <a:bodyPr/>
          <a:lstStyle/>
          <a:p>
            <a:r>
              <a:rPr lang="en-IN" dirty="0"/>
              <a:t>1 . Detecting Region of interest</a:t>
            </a:r>
          </a:p>
          <a:p>
            <a:endParaRPr lang="en-IN" dirty="0"/>
          </a:p>
          <a:p>
            <a:endParaRPr lang="en-IN" dirty="0"/>
          </a:p>
          <a:p>
            <a:endParaRPr lang="en-IN" dirty="0"/>
          </a:p>
          <a:p>
            <a:r>
              <a:rPr lang="en-IN" dirty="0"/>
              <a:t>2 . Detecting the person in the region of interest</a:t>
            </a:r>
          </a:p>
          <a:p>
            <a:endParaRPr lang="en-IN" dirty="0"/>
          </a:p>
        </p:txBody>
      </p:sp>
      <p:pic>
        <p:nvPicPr>
          <p:cNvPr id="5" name="Picture 4">
            <a:extLst>
              <a:ext uri="{FF2B5EF4-FFF2-40B4-BE49-F238E27FC236}">
                <a16:creationId xmlns:a16="http://schemas.microsoft.com/office/drawing/2014/main" id="{E78D4628-6F4A-44E1-B801-5DBDDE3902AB}"/>
              </a:ext>
            </a:extLst>
          </p:cNvPr>
          <p:cNvPicPr>
            <a:picLocks noChangeAspect="1"/>
          </p:cNvPicPr>
          <p:nvPr/>
        </p:nvPicPr>
        <p:blipFill>
          <a:blip r:embed="rId2"/>
          <a:stretch>
            <a:fillRect/>
          </a:stretch>
        </p:blipFill>
        <p:spPr>
          <a:xfrm>
            <a:off x="5392271" y="2218475"/>
            <a:ext cx="2075329" cy="1770171"/>
          </a:xfrm>
          <a:prstGeom prst="rect">
            <a:avLst/>
          </a:prstGeom>
        </p:spPr>
      </p:pic>
      <p:pic>
        <p:nvPicPr>
          <p:cNvPr id="7" name="Picture 6">
            <a:extLst>
              <a:ext uri="{FF2B5EF4-FFF2-40B4-BE49-F238E27FC236}">
                <a16:creationId xmlns:a16="http://schemas.microsoft.com/office/drawing/2014/main" id="{BB185814-D7F6-4092-9A41-B7852D80EBE0}"/>
              </a:ext>
            </a:extLst>
          </p:cNvPr>
          <p:cNvPicPr>
            <a:picLocks noChangeAspect="1"/>
          </p:cNvPicPr>
          <p:nvPr/>
        </p:nvPicPr>
        <p:blipFill>
          <a:blip r:embed="rId3"/>
          <a:stretch>
            <a:fillRect/>
          </a:stretch>
        </p:blipFill>
        <p:spPr>
          <a:xfrm>
            <a:off x="6510975" y="4258235"/>
            <a:ext cx="1458647" cy="1876671"/>
          </a:xfrm>
          <a:prstGeom prst="rect">
            <a:avLst/>
          </a:prstGeom>
        </p:spPr>
      </p:pic>
    </p:spTree>
    <p:extLst>
      <p:ext uri="{BB962C8B-B14F-4D97-AF65-F5344CB8AC3E}">
        <p14:creationId xmlns:p14="http://schemas.microsoft.com/office/powerpoint/2010/main" val="1110594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E56C6-9377-4455-8C29-742199132CFF}"/>
              </a:ext>
            </a:extLst>
          </p:cNvPr>
          <p:cNvSpPr>
            <a:spLocks noGrp="1"/>
          </p:cNvSpPr>
          <p:nvPr>
            <p:ph type="title"/>
          </p:nvPr>
        </p:nvSpPr>
        <p:spPr/>
        <p:txBody>
          <a:bodyPr/>
          <a:lstStyle/>
          <a:p>
            <a:r>
              <a:rPr lang="en-IN" dirty="0"/>
              <a:t>1 . Detecting Region of interest</a:t>
            </a:r>
          </a:p>
        </p:txBody>
      </p:sp>
      <p:sp>
        <p:nvSpPr>
          <p:cNvPr id="3" name="Content Placeholder 2">
            <a:extLst>
              <a:ext uri="{FF2B5EF4-FFF2-40B4-BE49-F238E27FC236}">
                <a16:creationId xmlns:a16="http://schemas.microsoft.com/office/drawing/2014/main" id="{141CF894-1F84-418F-8C5E-FD3F17DF9F32}"/>
              </a:ext>
            </a:extLst>
          </p:cNvPr>
          <p:cNvSpPr>
            <a:spLocks noGrp="1"/>
          </p:cNvSpPr>
          <p:nvPr>
            <p:ph idx="1"/>
          </p:nvPr>
        </p:nvSpPr>
        <p:spPr/>
        <p:txBody>
          <a:bodyPr/>
          <a:lstStyle/>
          <a:p>
            <a:r>
              <a:rPr lang="en-IN" dirty="0"/>
              <a:t>1 . Determine what your region of interest is.  (in our case Face)</a:t>
            </a:r>
          </a:p>
          <a:p>
            <a:r>
              <a:rPr lang="en-IN" dirty="0"/>
              <a:t>2 . Collect/create a data set to train a model to detect region of interest and predict bounding box values (The data set is generally fairly large at least 300 images to make decent predictions and ideally the number of images in training data should be much larger)</a:t>
            </a:r>
          </a:p>
          <a:p>
            <a:r>
              <a:rPr lang="en-IN" dirty="0"/>
              <a:t>3 . Apply data augmentation techniques on collected data set to increase the accuracy of the model and to make the predictions dynamic</a:t>
            </a:r>
          </a:p>
          <a:p>
            <a:r>
              <a:rPr lang="en-IN" dirty="0"/>
              <a:t>4 . Create a model with suitable number of layers to extract the necessary features and fine tune the model to get desirable accuracy.</a:t>
            </a:r>
          </a:p>
          <a:p>
            <a:endParaRPr lang="en-IN" dirty="0"/>
          </a:p>
        </p:txBody>
      </p:sp>
    </p:spTree>
    <p:extLst>
      <p:ext uri="{BB962C8B-B14F-4D97-AF65-F5344CB8AC3E}">
        <p14:creationId xmlns:p14="http://schemas.microsoft.com/office/powerpoint/2010/main" val="3048729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4F110-9EB6-40BE-945A-30A9DBDF1224}"/>
              </a:ext>
            </a:extLst>
          </p:cNvPr>
          <p:cNvSpPr>
            <a:spLocks noGrp="1"/>
          </p:cNvSpPr>
          <p:nvPr>
            <p:ph type="title"/>
          </p:nvPr>
        </p:nvSpPr>
        <p:spPr/>
        <p:txBody>
          <a:bodyPr/>
          <a:lstStyle/>
          <a:p>
            <a:r>
              <a:rPr lang="en-IN" dirty="0"/>
              <a:t>Bounding Box Values</a:t>
            </a:r>
          </a:p>
        </p:txBody>
      </p:sp>
      <p:pic>
        <p:nvPicPr>
          <p:cNvPr id="5" name="Content Placeholder 4">
            <a:extLst>
              <a:ext uri="{FF2B5EF4-FFF2-40B4-BE49-F238E27FC236}">
                <a16:creationId xmlns:a16="http://schemas.microsoft.com/office/drawing/2014/main" id="{0BA2EFD0-7DD5-4B5E-BD67-D79F22B18A0B}"/>
              </a:ext>
            </a:extLst>
          </p:cNvPr>
          <p:cNvPicPr>
            <a:picLocks noGrp="1" noChangeAspect="1"/>
          </p:cNvPicPr>
          <p:nvPr>
            <p:ph idx="1"/>
          </p:nvPr>
        </p:nvPicPr>
        <p:blipFill>
          <a:blip r:embed="rId2"/>
          <a:stretch>
            <a:fillRect/>
          </a:stretch>
        </p:blipFill>
        <p:spPr>
          <a:xfrm>
            <a:off x="2503526" y="2108200"/>
            <a:ext cx="7245273" cy="3760788"/>
          </a:xfrm>
        </p:spPr>
      </p:pic>
    </p:spTree>
    <p:extLst>
      <p:ext uri="{BB962C8B-B14F-4D97-AF65-F5344CB8AC3E}">
        <p14:creationId xmlns:p14="http://schemas.microsoft.com/office/powerpoint/2010/main" val="1945878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4FB2-3D1D-488E-A483-079B3B76ABFD}"/>
              </a:ext>
            </a:extLst>
          </p:cNvPr>
          <p:cNvSpPr>
            <a:spLocks noGrp="1"/>
          </p:cNvSpPr>
          <p:nvPr>
            <p:ph type="title"/>
          </p:nvPr>
        </p:nvSpPr>
        <p:spPr/>
        <p:txBody>
          <a:bodyPr/>
          <a:lstStyle/>
          <a:p>
            <a:r>
              <a:rPr lang="en-IN" dirty="0"/>
              <a:t>Data Augmentation</a:t>
            </a:r>
          </a:p>
        </p:txBody>
      </p:sp>
      <p:pic>
        <p:nvPicPr>
          <p:cNvPr id="9" name="Content Placeholder 8">
            <a:extLst>
              <a:ext uri="{FF2B5EF4-FFF2-40B4-BE49-F238E27FC236}">
                <a16:creationId xmlns:a16="http://schemas.microsoft.com/office/drawing/2014/main" id="{C6AFDE72-624A-41D5-88A0-D9E884A4975B}"/>
              </a:ext>
            </a:extLst>
          </p:cNvPr>
          <p:cNvPicPr>
            <a:picLocks noGrp="1" noChangeAspect="1"/>
          </p:cNvPicPr>
          <p:nvPr>
            <p:ph idx="1"/>
          </p:nvPr>
        </p:nvPicPr>
        <p:blipFill>
          <a:blip r:embed="rId2"/>
          <a:stretch>
            <a:fillRect/>
          </a:stretch>
        </p:blipFill>
        <p:spPr>
          <a:xfrm>
            <a:off x="4928344" y="2108200"/>
            <a:ext cx="6098245" cy="3760788"/>
          </a:xfrm>
        </p:spPr>
      </p:pic>
      <p:sp>
        <p:nvSpPr>
          <p:cNvPr id="11" name="TextBox 10">
            <a:extLst>
              <a:ext uri="{FF2B5EF4-FFF2-40B4-BE49-F238E27FC236}">
                <a16:creationId xmlns:a16="http://schemas.microsoft.com/office/drawing/2014/main" id="{3EE1D40C-D313-4EDD-950B-597B7EC23AD1}"/>
              </a:ext>
            </a:extLst>
          </p:cNvPr>
          <p:cNvSpPr txBox="1"/>
          <p:nvPr/>
        </p:nvSpPr>
        <p:spPr>
          <a:xfrm>
            <a:off x="1165411" y="2175669"/>
            <a:ext cx="6096000" cy="3693319"/>
          </a:xfrm>
          <a:prstGeom prst="rect">
            <a:avLst/>
          </a:prstGeom>
          <a:noFill/>
        </p:spPr>
        <p:txBody>
          <a:bodyPr wrap="square">
            <a:spAutoFit/>
          </a:bodyPr>
          <a:lstStyle/>
          <a:p>
            <a:pPr algn="l" fontAlgn="base">
              <a:buFont typeface="Arial" panose="020B0604020202020204" pitchFamily="34" charset="0"/>
              <a:buChar char="•"/>
            </a:pPr>
            <a:r>
              <a:rPr lang="en-US" b="1" i="0" dirty="0">
                <a:solidFill>
                  <a:srgbClr val="090A0B"/>
                </a:solidFill>
                <a:effectLst/>
                <a:latin typeface="inherit"/>
              </a:rPr>
              <a:t>Position augmentation</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Scaling</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Cropping</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Flipping</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Padding</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Rotation</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Translation</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Affine transformation</a:t>
            </a:r>
            <a:endParaRPr lang="en-US" b="0" i="0" dirty="0">
              <a:solidFill>
                <a:srgbClr val="3C484E"/>
              </a:solidFill>
              <a:effectLst/>
              <a:latin typeface="inherit"/>
            </a:endParaRPr>
          </a:p>
          <a:p>
            <a:pPr algn="l" fontAlgn="base">
              <a:buFont typeface="Arial" panose="020B0604020202020204" pitchFamily="34" charset="0"/>
              <a:buChar char="•"/>
            </a:pPr>
            <a:r>
              <a:rPr lang="en-US" b="1" i="0" dirty="0">
                <a:solidFill>
                  <a:srgbClr val="090A0B"/>
                </a:solidFill>
                <a:effectLst/>
                <a:latin typeface="inherit"/>
              </a:rPr>
              <a:t>Color augmentation</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Brightness</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Contrast</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Saturation</a:t>
            </a:r>
            <a:endParaRPr lang="en-US" b="0" i="0" dirty="0">
              <a:solidFill>
                <a:srgbClr val="3C484E"/>
              </a:solidFill>
              <a:effectLst/>
              <a:latin typeface="inherit"/>
            </a:endParaRPr>
          </a:p>
          <a:p>
            <a:pPr marL="742950" lvl="1" indent="-285750" algn="l" fontAlgn="base">
              <a:buFont typeface="Arial" panose="020B0604020202020204" pitchFamily="34" charset="0"/>
              <a:buChar char="•"/>
            </a:pPr>
            <a:r>
              <a:rPr lang="en-US" b="1" i="0" dirty="0">
                <a:solidFill>
                  <a:srgbClr val="090A0B"/>
                </a:solidFill>
                <a:effectLst/>
                <a:latin typeface="inherit"/>
              </a:rPr>
              <a:t>Hue</a:t>
            </a:r>
            <a:endParaRPr lang="en-US" b="0" i="0" dirty="0">
              <a:solidFill>
                <a:srgbClr val="3C484E"/>
              </a:solidFill>
              <a:effectLst/>
              <a:latin typeface="inherit"/>
            </a:endParaRPr>
          </a:p>
        </p:txBody>
      </p:sp>
    </p:spTree>
    <p:extLst>
      <p:ext uri="{BB962C8B-B14F-4D97-AF65-F5344CB8AC3E}">
        <p14:creationId xmlns:p14="http://schemas.microsoft.com/office/powerpoint/2010/main" val="281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8C76-CB3A-4911-8C03-B426CC366CC7}"/>
              </a:ext>
            </a:extLst>
          </p:cNvPr>
          <p:cNvSpPr>
            <a:spLocks noGrp="1"/>
          </p:cNvSpPr>
          <p:nvPr>
            <p:ph type="title"/>
          </p:nvPr>
        </p:nvSpPr>
        <p:spPr/>
        <p:txBody>
          <a:bodyPr/>
          <a:lstStyle/>
          <a:p>
            <a:r>
              <a:rPr lang="en-IN" dirty="0"/>
              <a:t>Creating a model to detect ROI </a:t>
            </a:r>
          </a:p>
        </p:txBody>
      </p:sp>
      <p:pic>
        <p:nvPicPr>
          <p:cNvPr id="5" name="Content Placeholder 4">
            <a:extLst>
              <a:ext uri="{FF2B5EF4-FFF2-40B4-BE49-F238E27FC236}">
                <a16:creationId xmlns:a16="http://schemas.microsoft.com/office/drawing/2014/main" id="{A632E2F5-CC8A-4AD7-9EB9-01E6273FAB6D}"/>
              </a:ext>
            </a:extLst>
          </p:cNvPr>
          <p:cNvPicPr>
            <a:picLocks noGrp="1" noChangeAspect="1"/>
          </p:cNvPicPr>
          <p:nvPr>
            <p:ph idx="1"/>
          </p:nvPr>
        </p:nvPicPr>
        <p:blipFill>
          <a:blip r:embed="rId2"/>
          <a:stretch>
            <a:fillRect/>
          </a:stretch>
        </p:blipFill>
        <p:spPr>
          <a:xfrm>
            <a:off x="2286000" y="2845594"/>
            <a:ext cx="6840071" cy="2515300"/>
          </a:xfrm>
        </p:spPr>
      </p:pic>
    </p:spTree>
    <p:extLst>
      <p:ext uri="{BB962C8B-B14F-4D97-AF65-F5344CB8AC3E}">
        <p14:creationId xmlns:p14="http://schemas.microsoft.com/office/powerpoint/2010/main" val="1200934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8C76-CB3A-4911-8C03-B426CC366CC7}"/>
              </a:ext>
            </a:extLst>
          </p:cNvPr>
          <p:cNvSpPr>
            <a:spLocks noGrp="1"/>
          </p:cNvSpPr>
          <p:nvPr>
            <p:ph type="title"/>
          </p:nvPr>
        </p:nvSpPr>
        <p:spPr/>
        <p:txBody>
          <a:bodyPr>
            <a:normAutofit/>
          </a:bodyPr>
          <a:lstStyle/>
          <a:p>
            <a:r>
              <a:rPr lang="en-IN" sz="4000" dirty="0"/>
              <a:t>2 . Detecting the person in the region of interest</a:t>
            </a:r>
          </a:p>
        </p:txBody>
      </p:sp>
      <p:sp>
        <p:nvSpPr>
          <p:cNvPr id="4" name="Content Placeholder 3">
            <a:extLst>
              <a:ext uri="{FF2B5EF4-FFF2-40B4-BE49-F238E27FC236}">
                <a16:creationId xmlns:a16="http://schemas.microsoft.com/office/drawing/2014/main" id="{CD11E7BC-0AAA-46CD-B11D-E5AD1D4B7E44}"/>
              </a:ext>
            </a:extLst>
          </p:cNvPr>
          <p:cNvSpPr>
            <a:spLocks noGrp="1"/>
          </p:cNvSpPr>
          <p:nvPr>
            <p:ph idx="1"/>
          </p:nvPr>
        </p:nvSpPr>
        <p:spPr/>
        <p:txBody>
          <a:bodyPr/>
          <a:lstStyle/>
          <a:p>
            <a:endParaRPr lang="en-IN" b="1" dirty="0"/>
          </a:p>
          <a:p>
            <a:pPr marL="355600" marR="107950" indent="-342900">
              <a:lnSpc>
                <a:spcPct val="114999"/>
              </a:lnSpc>
              <a:spcBef>
                <a:spcPts val="100"/>
              </a:spcBef>
              <a:buChar char="●"/>
              <a:tabLst>
                <a:tab pos="354965" algn="l"/>
                <a:tab pos="355600" algn="l"/>
              </a:tabLst>
            </a:pPr>
            <a:r>
              <a:rPr lang="en-US" sz="1400" spc="-5" dirty="0">
                <a:solidFill>
                  <a:srgbClr val="585858"/>
                </a:solidFill>
                <a:latin typeface="Arial"/>
                <a:cs typeface="Arial"/>
              </a:rPr>
              <a:t>Deep CNNs have become best performing </a:t>
            </a:r>
            <a:r>
              <a:rPr lang="en-US" sz="1400" dirty="0">
                <a:solidFill>
                  <a:srgbClr val="585858"/>
                </a:solidFill>
                <a:latin typeface="Arial"/>
                <a:cs typeface="Arial"/>
              </a:rPr>
              <a:t>methods for </a:t>
            </a:r>
            <a:r>
              <a:rPr lang="en-US" sz="1400" spc="-5" dirty="0">
                <a:solidFill>
                  <a:srgbClr val="585858"/>
                </a:solidFill>
                <a:latin typeface="Arial"/>
                <a:cs typeface="Arial"/>
              </a:rPr>
              <a:t>image </a:t>
            </a:r>
            <a:r>
              <a:rPr lang="en-US" sz="1400" dirty="0">
                <a:solidFill>
                  <a:srgbClr val="585858"/>
                </a:solidFill>
                <a:latin typeface="Arial"/>
                <a:cs typeface="Arial"/>
              </a:rPr>
              <a:t>classification  tasks.</a:t>
            </a:r>
            <a:endParaRPr lang="en-US" sz="1400" dirty="0">
              <a:latin typeface="Arial"/>
              <a:cs typeface="Arial"/>
            </a:endParaRPr>
          </a:p>
          <a:p>
            <a:pPr marL="355600" marR="5080" indent="-342900">
              <a:lnSpc>
                <a:spcPct val="114999"/>
              </a:lnSpc>
              <a:buChar char="●"/>
              <a:tabLst>
                <a:tab pos="354965" algn="l"/>
                <a:tab pos="355600" algn="l"/>
              </a:tabLst>
            </a:pPr>
            <a:r>
              <a:rPr lang="en-US" sz="1400" dirty="0">
                <a:solidFill>
                  <a:srgbClr val="585858"/>
                </a:solidFill>
                <a:latin typeface="Arial"/>
                <a:cs typeface="Arial"/>
              </a:rPr>
              <a:t>In such Image related tasks </a:t>
            </a:r>
            <a:r>
              <a:rPr lang="en-US" sz="1400" spc="-5" dirty="0">
                <a:solidFill>
                  <a:srgbClr val="585858"/>
                </a:solidFill>
                <a:latin typeface="Arial"/>
                <a:cs typeface="Arial"/>
              </a:rPr>
              <a:t>using CNNs </a:t>
            </a:r>
            <a:r>
              <a:rPr lang="en-US" sz="1400" dirty="0">
                <a:solidFill>
                  <a:srgbClr val="585858"/>
                </a:solidFill>
                <a:latin typeface="Arial"/>
                <a:cs typeface="Arial"/>
              </a:rPr>
              <a:t>require a </a:t>
            </a:r>
            <a:r>
              <a:rPr lang="en-US" sz="1400" spc="-5" dirty="0">
                <a:solidFill>
                  <a:srgbClr val="585858"/>
                </a:solidFill>
                <a:latin typeface="Arial"/>
                <a:cs typeface="Arial"/>
              </a:rPr>
              <a:t>lots of labelled data which  is one of </a:t>
            </a:r>
            <a:r>
              <a:rPr lang="en-US" sz="1400" dirty="0">
                <a:solidFill>
                  <a:srgbClr val="585858"/>
                </a:solidFill>
                <a:latin typeface="Arial"/>
                <a:cs typeface="Arial"/>
              </a:rPr>
              <a:t>the </a:t>
            </a:r>
            <a:r>
              <a:rPr lang="en-US" sz="1400" spc="-5" dirty="0">
                <a:solidFill>
                  <a:srgbClr val="585858"/>
                </a:solidFill>
                <a:latin typeface="Arial"/>
                <a:cs typeface="Arial"/>
              </a:rPr>
              <a:t>biggest limitations of using </a:t>
            </a:r>
            <a:r>
              <a:rPr lang="en-US" sz="1400" dirty="0">
                <a:solidFill>
                  <a:srgbClr val="585858"/>
                </a:solidFill>
                <a:latin typeface="Arial"/>
                <a:cs typeface="Arial"/>
              </a:rPr>
              <a:t>these</a:t>
            </a:r>
            <a:r>
              <a:rPr lang="en-US" sz="1400" spc="-15" dirty="0">
                <a:solidFill>
                  <a:srgbClr val="585858"/>
                </a:solidFill>
                <a:latin typeface="Arial"/>
                <a:cs typeface="Arial"/>
              </a:rPr>
              <a:t> </a:t>
            </a:r>
            <a:r>
              <a:rPr lang="en-US" sz="1400" spc="-5" dirty="0">
                <a:solidFill>
                  <a:srgbClr val="585858"/>
                </a:solidFill>
                <a:latin typeface="Arial"/>
                <a:cs typeface="Arial"/>
              </a:rPr>
              <a:t>algorithms.</a:t>
            </a:r>
            <a:endParaRPr lang="en-US" sz="1400" dirty="0">
              <a:latin typeface="Arial"/>
              <a:cs typeface="Arial"/>
            </a:endParaRPr>
          </a:p>
          <a:p>
            <a:pPr marL="355600" marR="680085" indent="-342900">
              <a:lnSpc>
                <a:spcPct val="114999"/>
              </a:lnSpc>
              <a:buChar char="●"/>
              <a:tabLst>
                <a:tab pos="354965" algn="l"/>
                <a:tab pos="355600" algn="l"/>
              </a:tabLst>
            </a:pPr>
            <a:r>
              <a:rPr lang="en-US" sz="1400" dirty="0">
                <a:solidFill>
                  <a:srgbClr val="585858"/>
                </a:solidFill>
                <a:latin typeface="Arial"/>
                <a:cs typeface="Arial"/>
              </a:rPr>
              <a:t>In many </a:t>
            </a:r>
            <a:r>
              <a:rPr lang="en-US" sz="1400" spc="-25" dirty="0">
                <a:solidFill>
                  <a:srgbClr val="585858"/>
                </a:solidFill>
                <a:latin typeface="Arial"/>
                <a:cs typeface="Arial"/>
              </a:rPr>
              <a:t>real- </a:t>
            </a:r>
            <a:r>
              <a:rPr lang="en-US" sz="1400" spc="-5" dirty="0">
                <a:solidFill>
                  <a:srgbClr val="585858"/>
                </a:solidFill>
                <a:latin typeface="Arial"/>
                <a:cs typeface="Arial"/>
              </a:rPr>
              <a:t>life applications, </a:t>
            </a:r>
            <a:r>
              <a:rPr lang="en-US" sz="1400" dirty="0">
                <a:solidFill>
                  <a:srgbClr val="585858"/>
                </a:solidFill>
                <a:latin typeface="Arial"/>
                <a:cs typeface="Arial"/>
              </a:rPr>
              <a:t>(</a:t>
            </a:r>
            <a:r>
              <a:rPr lang="en-US" sz="1400" dirty="0" err="1">
                <a:solidFill>
                  <a:srgbClr val="585858"/>
                </a:solidFill>
                <a:latin typeface="Arial"/>
                <a:cs typeface="Arial"/>
              </a:rPr>
              <a:t>eg</a:t>
            </a:r>
            <a:r>
              <a:rPr lang="en-US" sz="1400" dirty="0">
                <a:solidFill>
                  <a:srgbClr val="585858"/>
                </a:solidFill>
                <a:latin typeface="Arial"/>
                <a:cs typeface="Arial"/>
              </a:rPr>
              <a:t>: Building a face recognition model),  collecting this much </a:t>
            </a:r>
            <a:r>
              <a:rPr lang="en-US" sz="1400" spc="-5" dirty="0">
                <a:solidFill>
                  <a:srgbClr val="585858"/>
                </a:solidFill>
                <a:latin typeface="Arial"/>
                <a:cs typeface="Arial"/>
              </a:rPr>
              <a:t>data is </a:t>
            </a:r>
            <a:r>
              <a:rPr lang="en-US" sz="1400" dirty="0">
                <a:solidFill>
                  <a:srgbClr val="585858"/>
                </a:solidFill>
                <a:latin typeface="Arial"/>
                <a:cs typeface="Arial"/>
              </a:rPr>
              <a:t>very </a:t>
            </a:r>
            <a:r>
              <a:rPr lang="en-US" sz="1400" spc="-5" dirty="0">
                <a:solidFill>
                  <a:srgbClr val="585858"/>
                </a:solidFill>
                <a:latin typeface="Arial"/>
                <a:cs typeface="Arial"/>
              </a:rPr>
              <a:t>difficult or not</a:t>
            </a:r>
            <a:r>
              <a:rPr lang="en-US" sz="1400" spc="-30" dirty="0">
                <a:solidFill>
                  <a:srgbClr val="585858"/>
                </a:solidFill>
                <a:latin typeface="Arial"/>
                <a:cs typeface="Arial"/>
              </a:rPr>
              <a:t> </a:t>
            </a:r>
            <a:r>
              <a:rPr lang="en-US" sz="1400" dirty="0">
                <a:solidFill>
                  <a:srgbClr val="585858"/>
                </a:solidFill>
                <a:latin typeface="Arial"/>
                <a:cs typeface="Arial"/>
              </a:rPr>
              <a:t>feasible.</a:t>
            </a:r>
            <a:endParaRPr lang="en-US" sz="1400" dirty="0">
              <a:latin typeface="Arial"/>
              <a:cs typeface="Arial"/>
            </a:endParaRPr>
          </a:p>
        </p:txBody>
      </p:sp>
    </p:spTree>
    <p:extLst>
      <p:ext uri="{BB962C8B-B14F-4D97-AF65-F5344CB8AC3E}">
        <p14:creationId xmlns:p14="http://schemas.microsoft.com/office/powerpoint/2010/main" val="40504896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4BDBD-E14A-45C4-8EE9-B7341D9E70DE}"/>
              </a:ext>
            </a:extLst>
          </p:cNvPr>
          <p:cNvSpPr>
            <a:spLocks noGrp="1"/>
          </p:cNvSpPr>
          <p:nvPr>
            <p:ph type="title"/>
          </p:nvPr>
        </p:nvSpPr>
        <p:spPr/>
        <p:txBody>
          <a:bodyPr/>
          <a:lstStyle/>
          <a:p>
            <a:r>
              <a:rPr lang="en-IN" dirty="0"/>
              <a:t>One short Learning (Siamese Network)	</a:t>
            </a:r>
          </a:p>
        </p:txBody>
      </p:sp>
      <p:sp>
        <p:nvSpPr>
          <p:cNvPr id="3" name="Content Placeholder 2">
            <a:extLst>
              <a:ext uri="{FF2B5EF4-FFF2-40B4-BE49-F238E27FC236}">
                <a16:creationId xmlns:a16="http://schemas.microsoft.com/office/drawing/2014/main" id="{A800432B-7C07-49B1-894D-94A1E6D8CCD4}"/>
              </a:ext>
            </a:extLst>
          </p:cNvPr>
          <p:cNvSpPr>
            <a:spLocks noGrp="1"/>
          </p:cNvSpPr>
          <p:nvPr>
            <p:ph idx="1"/>
          </p:nvPr>
        </p:nvSpPr>
        <p:spPr/>
        <p:txBody>
          <a:bodyPr/>
          <a:lstStyle/>
          <a:p>
            <a:pPr marL="354965" marR="5080" indent="-342900">
              <a:lnSpc>
                <a:spcPct val="114999"/>
              </a:lnSpc>
              <a:spcBef>
                <a:spcPts val="100"/>
              </a:spcBef>
              <a:buChar char="●"/>
              <a:tabLst>
                <a:tab pos="354965" algn="l"/>
                <a:tab pos="355600" algn="l"/>
              </a:tabLst>
            </a:pPr>
            <a:r>
              <a:rPr lang="en-US" sz="2000" spc="-5" dirty="0">
                <a:solidFill>
                  <a:srgbClr val="585858"/>
                </a:solidFill>
                <a:latin typeface="Cambria"/>
                <a:cs typeface="Cambria"/>
              </a:rPr>
              <a:t>Siamese network is used </a:t>
            </a:r>
            <a:r>
              <a:rPr lang="en-US" sz="2000" dirty="0">
                <a:solidFill>
                  <a:srgbClr val="585858"/>
                </a:solidFill>
                <a:latin typeface="Cambria"/>
                <a:cs typeface="Cambria"/>
              </a:rPr>
              <a:t>to </a:t>
            </a:r>
            <a:r>
              <a:rPr lang="en-US" sz="2000" spc="-5" dirty="0">
                <a:solidFill>
                  <a:srgbClr val="585858"/>
                </a:solidFill>
                <a:latin typeface="Cambria"/>
                <a:cs typeface="Cambria"/>
              </a:rPr>
              <a:t>find we want </a:t>
            </a:r>
            <a:r>
              <a:rPr lang="en-US" sz="2000" dirty="0">
                <a:solidFill>
                  <a:srgbClr val="585858"/>
                </a:solidFill>
                <a:latin typeface="Cambria"/>
                <a:cs typeface="Cambria"/>
              </a:rPr>
              <a:t>to </a:t>
            </a:r>
            <a:r>
              <a:rPr lang="en-US" sz="2000" spc="-5" dirty="0">
                <a:solidFill>
                  <a:srgbClr val="585858"/>
                </a:solidFill>
                <a:latin typeface="Cambria"/>
                <a:cs typeface="Cambria"/>
              </a:rPr>
              <a:t>compare how similar two things are.  Some examples of such cases are Verification of signature, face</a:t>
            </a:r>
            <a:r>
              <a:rPr lang="en-US" sz="2000" spc="70" dirty="0">
                <a:solidFill>
                  <a:srgbClr val="585858"/>
                </a:solidFill>
                <a:latin typeface="Cambria"/>
                <a:cs typeface="Cambria"/>
              </a:rPr>
              <a:t> </a:t>
            </a:r>
            <a:r>
              <a:rPr lang="en-US" sz="2000" spc="-5" dirty="0">
                <a:solidFill>
                  <a:srgbClr val="585858"/>
                </a:solidFill>
                <a:latin typeface="Cambria"/>
                <a:cs typeface="Cambria"/>
              </a:rPr>
              <a:t>recognition, voice verification </a:t>
            </a:r>
            <a:r>
              <a:rPr lang="en-US" sz="2000" spc="-5" dirty="0" err="1">
                <a:solidFill>
                  <a:srgbClr val="585858"/>
                </a:solidFill>
                <a:latin typeface="Cambria"/>
                <a:cs typeface="Cambria"/>
              </a:rPr>
              <a:t>etc</a:t>
            </a:r>
            <a:endParaRPr lang="en-US" sz="2000" dirty="0">
              <a:latin typeface="Cambria"/>
              <a:cs typeface="Cambria"/>
            </a:endParaRPr>
          </a:p>
          <a:p>
            <a:pPr marL="354965" marR="508634" indent="-342900">
              <a:lnSpc>
                <a:spcPct val="114999"/>
              </a:lnSpc>
              <a:buChar char="●"/>
              <a:tabLst>
                <a:tab pos="354965" algn="l"/>
                <a:tab pos="355600" algn="l"/>
              </a:tabLst>
            </a:pPr>
            <a:r>
              <a:rPr lang="en-US" sz="2000" spc="-5" dirty="0">
                <a:solidFill>
                  <a:srgbClr val="585858"/>
                </a:solidFill>
                <a:latin typeface="Cambria"/>
                <a:cs typeface="Cambria"/>
              </a:rPr>
              <a:t>A Siamese neural network is designed to naturally rank similarity  between</a:t>
            </a:r>
            <a:r>
              <a:rPr lang="en-US" sz="2000" dirty="0">
                <a:solidFill>
                  <a:srgbClr val="585858"/>
                </a:solidFill>
                <a:latin typeface="Cambria"/>
                <a:cs typeface="Cambria"/>
              </a:rPr>
              <a:t> </a:t>
            </a:r>
            <a:r>
              <a:rPr lang="en-US" sz="2000" spc="-5" dirty="0">
                <a:solidFill>
                  <a:srgbClr val="585858"/>
                </a:solidFill>
                <a:latin typeface="Cambria"/>
                <a:cs typeface="Cambria"/>
              </a:rPr>
              <a:t>inputs.</a:t>
            </a:r>
            <a:endParaRPr lang="en-US" sz="2000" dirty="0">
              <a:latin typeface="Cambria"/>
              <a:cs typeface="Cambria"/>
            </a:endParaRPr>
          </a:p>
          <a:p>
            <a:endParaRPr lang="en-IN" dirty="0"/>
          </a:p>
        </p:txBody>
      </p:sp>
    </p:spTree>
    <p:extLst>
      <p:ext uri="{BB962C8B-B14F-4D97-AF65-F5344CB8AC3E}">
        <p14:creationId xmlns:p14="http://schemas.microsoft.com/office/powerpoint/2010/main" val="1812692786"/>
      </p:ext>
    </p:extLst>
  </p:cSld>
  <p:clrMapOvr>
    <a:masterClrMapping/>
  </p:clrMapOvr>
</p:sld>
</file>

<file path=ppt/theme/theme1.xml><?xml version="1.0" encoding="utf-8"?>
<a:theme xmlns:a="http://schemas.openxmlformats.org/drawingml/2006/main" name="RetrospectVTI">
  <a:themeElements>
    <a:clrScheme name="">
      <a:dk1>
        <a:srgbClr val="000000"/>
      </a:dk1>
      <a:lt1>
        <a:srgbClr val="FFFFFF"/>
      </a:lt1>
      <a:dk2>
        <a:srgbClr val="243541"/>
      </a:dk2>
      <a:lt2>
        <a:srgbClr val="E2E5E8"/>
      </a:lt2>
      <a:accent1>
        <a:srgbClr val="E88B33"/>
      </a:accent1>
      <a:accent2>
        <a:srgbClr val="AEA33A"/>
      </a:accent2>
      <a:accent3>
        <a:srgbClr val="8CAB4A"/>
      </a:accent3>
      <a:accent4>
        <a:srgbClr val="57B636"/>
      </a:accent4>
      <a:accent5>
        <a:srgbClr val="2EBA43"/>
      </a:accent5>
      <a:accent6>
        <a:srgbClr val="33B67D"/>
      </a:accent6>
      <a:hlink>
        <a:srgbClr val="5F84A8"/>
      </a:hlink>
      <a:folHlink>
        <a:srgbClr val="7F7F7F"/>
      </a:folHlink>
    </a:clrScheme>
    <a:fontScheme name="Retrospect">
      <a:majorFont>
        <a:latin typeface="Georgia Pro Cond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Speak Pro"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ppt/theme/themeOverride2.xml><?xml version="1.0" encoding="utf-8"?>
<a:themeOverride xmlns:a="http://schemas.openxmlformats.org/drawingml/2006/main">
  <a:clrScheme name="Custom 40">
    <a:dk1>
      <a:sysClr val="windowText" lastClr="000000"/>
    </a:dk1>
    <a:lt1>
      <a:sysClr val="window" lastClr="FFFFFF"/>
    </a:lt1>
    <a:dk2>
      <a:srgbClr val="545D57"/>
    </a:dk2>
    <a:lt2>
      <a:srgbClr val="EBEBE8"/>
    </a:lt2>
    <a:accent1>
      <a:srgbClr val="579858"/>
    </a:accent1>
    <a:accent2>
      <a:srgbClr val="ED583E"/>
    </a:accent2>
    <a:accent3>
      <a:srgbClr val="D3BA59"/>
    </a:accent3>
    <a:accent4>
      <a:srgbClr val="4C94AC"/>
    </a:accent4>
    <a:accent5>
      <a:srgbClr val="A09E84"/>
    </a:accent5>
    <a:accent6>
      <a:srgbClr val="FC7D4A"/>
    </a:accent6>
    <a:hlink>
      <a:srgbClr val="04A2DA"/>
    </a:hlink>
    <a:folHlink>
      <a:srgbClr val="80808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6377351-63A1-4C2E-8C9A-66CDD70F16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1F006B4-A9E1-4F39-85C8-FB836F919348}">
  <ds:schemaRefs>
    <ds:schemaRef ds:uri="http://schemas.microsoft.com/sharepoint/v3/contenttype/forms"/>
  </ds:schemaRefs>
</ds:datastoreItem>
</file>

<file path=customXml/itemProps3.xml><?xml version="1.0" encoding="utf-8"?>
<ds:datastoreItem xmlns:ds="http://schemas.openxmlformats.org/officeDocument/2006/customXml" ds:itemID="{8F3CD65D-61A5-43C9-A837-6EC73C7DA8AB}">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{0E505B81-D8ED-4DDA-A79F-9FDF2C1AF9B9}tf11437505_win32</Template>
  <TotalTime>134</TotalTime>
  <Words>346</Words>
  <Application>Microsoft Office PowerPoint</Application>
  <PresentationFormat>Widescreen</PresentationFormat>
  <Paragraphs>45</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Cambria</vt:lpstr>
      <vt:lpstr>Georgia Pro Cond Light</vt:lpstr>
      <vt:lpstr>inherit</vt:lpstr>
      <vt:lpstr>Speak Pro</vt:lpstr>
      <vt:lpstr>RetrospectVTI</vt:lpstr>
      <vt:lpstr>Facial Recognition</vt:lpstr>
      <vt:lpstr>An application of facial recognition from the movie spiderman </vt:lpstr>
      <vt:lpstr>Proposed Approach</vt:lpstr>
      <vt:lpstr>1 . Detecting Region of interest</vt:lpstr>
      <vt:lpstr>Bounding Box Values</vt:lpstr>
      <vt:lpstr>Data Augmentation</vt:lpstr>
      <vt:lpstr>Creating a model to detect ROI </vt:lpstr>
      <vt:lpstr>2 . Detecting the person in the region of interest</vt:lpstr>
      <vt:lpstr>One short Learning (Siamese Network) </vt:lpstr>
      <vt:lpstr>How is the data provided as input to a Siamese network</vt:lpstr>
      <vt:lpstr>Siamese model architecture</vt:lpstr>
      <vt:lpstr>Link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Facial Recognition</dc:title>
  <dc:creator>Nehal Alex</dc:creator>
  <cp:lastModifiedBy>Nehal Alex</cp:lastModifiedBy>
  <cp:revision>5</cp:revision>
  <dcterms:created xsi:type="dcterms:W3CDTF">2022-02-08T08:52:51Z</dcterms:created>
  <dcterms:modified xsi:type="dcterms:W3CDTF">2022-02-08T11:09:11Z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